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heme/theme4.xml" ContentType="application/vnd.openxmlformats-officedocument.theme+xml"/>
  <Default Extension="png" ContentType="image/png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53" r:id="rId2"/>
    <p:sldMasterId id="2147483651" r:id="rId3"/>
    <p:sldMasterId id="2147483663" r:id="rId4"/>
    <p:sldMasterId id="2147483665" r:id="rId5"/>
  </p:sldMasterIdLst>
  <p:notesMasterIdLst>
    <p:notesMasterId r:id="rId15"/>
  </p:notesMasterIdLst>
  <p:handoutMasterIdLst>
    <p:handoutMasterId r:id="rId16"/>
  </p:handoutMasterIdLst>
  <p:sldIdLst>
    <p:sldId id="257" r:id="rId6"/>
    <p:sldId id="264" r:id="rId7"/>
    <p:sldId id="266" r:id="rId8"/>
    <p:sldId id="267" r:id="rId9"/>
    <p:sldId id="263" r:id="rId10"/>
    <p:sldId id="268" r:id="rId11"/>
    <p:sldId id="269" r:id="rId12"/>
    <p:sldId id="271" r:id="rId13"/>
    <p:sldId id="270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01A"/>
    <a:srgbClr val="7C0423"/>
    <a:srgbClr val="65051A"/>
    <a:srgbClr val="5B05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35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372A31-7036-49C3-B7AF-24997102F2C8}" type="datetimeFigureOut">
              <a:rPr lang="en-US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9A20C2-5E99-4C76-A774-81EB4C616B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7E66CD-6CA6-4D2B-9A93-C60FA4B50DA8}" type="datetimeFigureOut">
              <a:rPr lang="en-US"/>
              <a:pPr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72754D-E51A-411B-919D-78F707D774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E2DB66-BED9-4982-9B3B-61AB025EDE0E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fld id="{B42B70D8-3083-40B3-B0FC-1E66E38A5438}" type="slidenum">
              <a:rPr lang="en-US" sz="1200">
                <a:solidFill>
                  <a:srgbClr val="000000"/>
                </a:solidFill>
                <a:latin typeface="Lucida Sans" pitchFamily="34" charset="0"/>
              </a:rPr>
              <a:pPr algn="r"/>
              <a:t>‹#›</a:t>
            </a:fld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fld id="{48A68FF4-8D14-4422-862C-9F4C6A2E96EE}" type="slidenum">
              <a:rPr lang="en-US" sz="1200">
                <a:solidFill>
                  <a:srgbClr val="000000"/>
                </a:solidFill>
                <a:latin typeface="Lucida Sans" pitchFamily="34" charset="0"/>
              </a:rPr>
              <a:pPr algn="r"/>
              <a:t>‹#›</a:t>
            </a:fld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fld id="{983B8EAC-D42E-40F2-8592-7D5EA02A03B8}" type="slidenum">
              <a:rPr lang="en-US" sz="1200">
                <a:solidFill>
                  <a:srgbClr val="000000"/>
                </a:solidFill>
                <a:latin typeface="Lucida Sans" pitchFamily="34" charset="0"/>
              </a:rPr>
              <a:pPr algn="r"/>
              <a:t>‹#›</a:t>
            </a:fld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216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56640" y="43129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LH_Title_v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RLH_Transition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RLH_transition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RLH_Title_v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Placeholder 9"/>
          <p:cNvSpPr>
            <a:spLocks noGrp="1"/>
          </p:cNvSpPr>
          <p:nvPr>
            <p:ph type="body" sz="quarter" idx="10"/>
          </p:nvPr>
        </p:nvSpPr>
        <p:spPr bwMode="auto">
          <a:xfrm>
            <a:off x="904875" y="3436938"/>
            <a:ext cx="6502400" cy="7683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latin typeface="Helvetica" charset="0"/>
                <a:ea typeface="ＭＳ Ｐゴシック" charset="-128"/>
              </a:rPr>
              <a:t>Rising National Tensions</a:t>
            </a:r>
          </a:p>
        </p:txBody>
      </p:sp>
      <p:sp>
        <p:nvSpPr>
          <p:cNvPr id="12290" name="Text Placeholder 12"/>
          <p:cNvSpPr>
            <a:spLocks noGrp="1"/>
          </p:cNvSpPr>
          <p:nvPr>
            <p:ph type="body" sz="quarter" idx="11"/>
          </p:nvPr>
        </p:nvSpPr>
        <p:spPr bwMode="auto">
          <a:xfrm>
            <a:off x="904875" y="4256088"/>
            <a:ext cx="6502400" cy="5397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Helvetica" charset="0"/>
                <a:ea typeface="ＭＳ Ｐゴシック" charset="-128"/>
              </a:rPr>
              <a:t>1850-1860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 bwMode="auto">
          <a:xfrm>
            <a:off x="701675" y="927100"/>
            <a:ext cx="7658100" cy="696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Helvetica" charset="0"/>
                <a:ea typeface="ＭＳ Ｐゴシック" charset="-128"/>
              </a:rPr>
              <a:t>Abolitionism</a:t>
            </a:r>
          </a:p>
        </p:txBody>
      </p:sp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873125" y="1951038"/>
            <a:ext cx="7224713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i="1">
                <a:latin typeface="Helvetica" charset="0"/>
              </a:rPr>
              <a:t>Spread in North</a:t>
            </a:r>
          </a:p>
          <a:p>
            <a:pPr>
              <a:buFont typeface="Arial" pitchFamily="34" charset="0"/>
              <a:buChar char="•"/>
            </a:pPr>
            <a:r>
              <a:rPr lang="en-US" sz="2600" b="1" i="1">
                <a:latin typeface="Helvetica" charset="0"/>
              </a:rPr>
              <a:t>Frederick Douglass</a:t>
            </a:r>
            <a:r>
              <a:rPr lang="en-US" sz="2600" i="1">
                <a:latin typeface="Helvetica" charset="0"/>
              </a:rPr>
              <a:t>: runaway slave who became abolitionist leader</a:t>
            </a:r>
          </a:p>
          <a:p>
            <a:pPr>
              <a:buFont typeface="Arial" pitchFamily="34" charset="0"/>
              <a:buChar char="•"/>
            </a:pPr>
            <a:r>
              <a:rPr lang="en-US" sz="2600" b="1" i="1">
                <a:solidFill>
                  <a:srgbClr val="000000"/>
                </a:solidFill>
                <a:latin typeface="Helvetica" charset="0"/>
              </a:rPr>
              <a:t>William Lloyd Garrison</a:t>
            </a:r>
            <a:r>
              <a:rPr lang="en-US" sz="2600" i="1">
                <a:latin typeface="Helvetica" charset="0"/>
              </a:rPr>
              <a:t>: editor of abolitionist newspaper, </a:t>
            </a:r>
            <a:r>
              <a:rPr lang="en-US" sz="2600">
                <a:latin typeface="Helvetica" charset="0"/>
              </a:rPr>
              <a:t>The Liberator</a:t>
            </a:r>
            <a:endParaRPr lang="en-US" sz="2600" i="1">
              <a:latin typeface="Helvetica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b="1" i="1">
                <a:solidFill>
                  <a:srgbClr val="000000"/>
                </a:solidFill>
                <a:latin typeface="Helvetica" charset="0"/>
              </a:rPr>
              <a:t>Underground Railroad</a:t>
            </a:r>
            <a:r>
              <a:rPr lang="en-US" sz="2600" i="1">
                <a:latin typeface="Helvetica" charset="0"/>
              </a:rPr>
              <a:t>: elaborate network of white abolitionists, free blacks and slaves (not only Harriet Tubman)</a:t>
            </a:r>
          </a:p>
          <a:p>
            <a:pPr>
              <a:buFont typeface="Arial" pitchFamily="34" charset="0"/>
              <a:buChar char="•"/>
            </a:pPr>
            <a:r>
              <a:rPr lang="en-US" sz="2600" i="1">
                <a:latin typeface="Helvetica" charset="0"/>
              </a:rPr>
              <a:t>Total number of fugitives assisted by the UGR 1830-1860 was between 70,000 and 100,000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701675" y="927100"/>
            <a:ext cx="7658100" cy="696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Helvetica" charset="0"/>
                <a:ea typeface="ＭＳ Ｐゴシック" charset="-128"/>
              </a:rPr>
              <a:t>Compromise of 1850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873125" y="1951038"/>
            <a:ext cx="722471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i="1">
                <a:latin typeface="Helvetica" charset="0"/>
              </a:rPr>
              <a:t>California wanted to be a free state</a:t>
            </a:r>
          </a:p>
          <a:p>
            <a:pPr>
              <a:buFont typeface="Arial" pitchFamily="34" charset="0"/>
              <a:buChar char="•"/>
            </a:pPr>
            <a:r>
              <a:rPr lang="en-US" sz="2600" i="1">
                <a:latin typeface="Helvetica" charset="0"/>
              </a:rPr>
              <a:t>The South had assumed it wouldn</a:t>
            </a:r>
            <a:r>
              <a:rPr lang="en-US" altLang="en-US" sz="2600" i="1">
                <a:latin typeface="Helvetica" charset="0"/>
              </a:rPr>
              <a:t>’</a:t>
            </a:r>
            <a:r>
              <a:rPr lang="en-US" sz="2600" i="1">
                <a:latin typeface="Helvetica" charset="0"/>
              </a:rPr>
              <a:t>t be and was upset it was</a:t>
            </a:r>
          </a:p>
          <a:p>
            <a:pPr>
              <a:buFont typeface="Arial" pitchFamily="34" charset="0"/>
              <a:buChar char="•"/>
            </a:pPr>
            <a:r>
              <a:rPr lang="en-US" sz="2600" i="1">
                <a:latin typeface="Helvetica" charset="0"/>
              </a:rPr>
              <a:t>As a compromise, California would enter the Union as a free state with the condition that Utah and New Mexico would vote on slavery</a:t>
            </a:r>
          </a:p>
          <a:p>
            <a:pPr>
              <a:buFont typeface="Arial" pitchFamily="34" charset="0"/>
              <a:buChar char="•"/>
            </a:pPr>
            <a:r>
              <a:rPr lang="en-US" sz="2600" b="1" i="1">
                <a:solidFill>
                  <a:srgbClr val="000000"/>
                </a:solidFill>
                <a:latin typeface="Helvetica" charset="0"/>
              </a:rPr>
              <a:t>Fugitive Slave Law </a:t>
            </a:r>
            <a:r>
              <a:rPr lang="en-US" sz="2600" i="1">
                <a:latin typeface="Helvetica" charset="0"/>
              </a:rPr>
              <a:t>– meant to appease South, many Northerners felt it turned them into slave-catchers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701675" y="927100"/>
            <a:ext cx="7658100" cy="696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Helvetica" charset="0"/>
                <a:ea typeface="ＭＳ Ｐゴシック" charset="-128"/>
              </a:rPr>
              <a:t>Kansas-Nebraska Act of 1854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873125" y="1951038"/>
            <a:ext cx="7224713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i="1">
                <a:latin typeface="Helvetica" charset="0"/>
              </a:rPr>
              <a:t>Proposed by Stephen Douglas</a:t>
            </a:r>
          </a:p>
          <a:p>
            <a:pPr>
              <a:buFont typeface="Arial" pitchFamily="34" charset="0"/>
              <a:buChar char="•"/>
            </a:pPr>
            <a:r>
              <a:rPr lang="en-US" sz="2600" i="1">
                <a:latin typeface="Helvetica" charset="0"/>
              </a:rPr>
              <a:t>People in Nebraska Territory would vote on whether to have slavery or not (popular sovereignty).</a:t>
            </a:r>
          </a:p>
          <a:p>
            <a:pPr>
              <a:buFont typeface="Arial" pitchFamily="34" charset="0"/>
              <a:buChar char="•"/>
            </a:pPr>
            <a:r>
              <a:rPr lang="en-US" sz="2600" i="1">
                <a:latin typeface="Helvetica" charset="0"/>
              </a:rPr>
              <a:t>Sounded like a sound compromise, but it upset some anti-slavery forces</a:t>
            </a:r>
          </a:p>
          <a:p>
            <a:pPr>
              <a:buFont typeface="Arial" pitchFamily="34" charset="0"/>
              <a:buChar char="•"/>
            </a:pPr>
            <a:r>
              <a:rPr lang="en-US" sz="2600" b="1" i="1">
                <a:latin typeface="Helvetica" charset="0"/>
              </a:rPr>
              <a:t>Freesoilers</a:t>
            </a:r>
            <a:r>
              <a:rPr lang="en-US" sz="2600" i="1">
                <a:latin typeface="Helvetica" charset="0"/>
              </a:rPr>
              <a:t> (poor farmers who couldn</a:t>
            </a:r>
            <a:r>
              <a:rPr lang="en-US" altLang="en-US" sz="2600" i="1">
                <a:latin typeface="Helvetica" charset="0"/>
              </a:rPr>
              <a:t>’</a:t>
            </a:r>
            <a:r>
              <a:rPr lang="en-US" sz="2600" i="1">
                <a:latin typeface="Helvetica" charset="0"/>
              </a:rPr>
              <a:t>t compete with slave-owners), and pro-slavery forces streamed in</a:t>
            </a:r>
          </a:p>
          <a:p>
            <a:pPr>
              <a:buFont typeface="Arial" pitchFamily="34" charset="0"/>
              <a:buChar char="•"/>
            </a:pPr>
            <a:r>
              <a:rPr lang="en-US" sz="2600" i="1">
                <a:latin typeface="Helvetica" charset="0"/>
              </a:rPr>
              <a:t>Mini civil war: </a:t>
            </a:r>
            <a:r>
              <a:rPr lang="en-US" altLang="en-US" sz="2600" i="1">
                <a:latin typeface="Helvetica" charset="0"/>
              </a:rPr>
              <a:t>“</a:t>
            </a:r>
            <a:r>
              <a:rPr lang="en-US" sz="2600" i="1">
                <a:latin typeface="Helvetica" charset="0"/>
              </a:rPr>
              <a:t>Bleeding Kansas</a:t>
            </a:r>
            <a:r>
              <a:rPr lang="en-US" altLang="en-US" sz="2600" i="1">
                <a:latin typeface="Helvetica" charset="0"/>
              </a:rPr>
              <a:t>”</a:t>
            </a:r>
            <a:endParaRPr lang="en-US" sz="2600" i="1">
              <a:latin typeface="Helvetic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Helvetica" charset="0"/>
                <a:ea typeface="ＭＳ Ｐゴシック" charset="-128"/>
              </a:rPr>
              <a:t>Political Cartoon, 1856</a:t>
            </a:r>
          </a:p>
        </p:txBody>
      </p:sp>
      <p:pic>
        <p:nvPicPr>
          <p:cNvPr id="4" name="Picture 6" descr="HD_ForcingSlavery1856carto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0" y="1438143"/>
            <a:ext cx="7142480" cy="4954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701675" y="927100"/>
            <a:ext cx="7658100" cy="696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Helvetica" charset="0"/>
                <a:ea typeface="ＭＳ Ｐゴシック" charset="-128"/>
              </a:rPr>
              <a:t>John Brown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873125" y="1951038"/>
            <a:ext cx="72247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i="1">
                <a:latin typeface="Helvetica" charset="0"/>
              </a:rPr>
              <a:t>Abolitionist</a:t>
            </a:r>
          </a:p>
          <a:p>
            <a:pPr>
              <a:buFont typeface="Arial" pitchFamily="34" charset="0"/>
              <a:buChar char="•"/>
            </a:pPr>
            <a:r>
              <a:rPr lang="en-US" sz="3200" i="1">
                <a:latin typeface="Helvetica" charset="0"/>
              </a:rPr>
              <a:t>Involved in the Underground Railroad</a:t>
            </a:r>
          </a:p>
          <a:p>
            <a:pPr>
              <a:buFont typeface="Arial" pitchFamily="34" charset="0"/>
              <a:buChar char="•"/>
            </a:pPr>
            <a:r>
              <a:rPr lang="en-US" sz="3200" i="1">
                <a:latin typeface="Helvetica" charset="0"/>
              </a:rPr>
              <a:t>Moved to Kansas to support the anti-slavery cause</a:t>
            </a:r>
          </a:p>
          <a:p>
            <a:pPr>
              <a:buFont typeface="Arial" pitchFamily="34" charset="0"/>
              <a:buChar char="•"/>
            </a:pPr>
            <a:r>
              <a:rPr lang="en-US" sz="3200" i="1">
                <a:latin typeface="Helvetica" charset="0"/>
              </a:rPr>
              <a:t>Responded to violence by pro-slavery men by organizing the murder of 5 proslavery settlers: Pottowatomie Creek Massacre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701675" y="927100"/>
            <a:ext cx="7658100" cy="696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300" smtClean="0">
                <a:latin typeface="Helvetica" charset="0"/>
                <a:ea typeface="ＭＳ Ｐゴシック" charset="-128"/>
              </a:rPr>
              <a:t>John Brown</a:t>
            </a:r>
            <a:r>
              <a:rPr lang="en-US" altLang="en-US" sz="3300" smtClean="0">
                <a:latin typeface="Helvetica" charset="0"/>
                <a:ea typeface="ＭＳ Ｐゴシック" charset="-128"/>
              </a:rPr>
              <a:t>’</a:t>
            </a:r>
            <a:r>
              <a:rPr lang="en-US" sz="3300" smtClean="0">
                <a:latin typeface="Helvetica" charset="0"/>
                <a:ea typeface="ＭＳ Ｐゴシック" charset="-128"/>
              </a:rPr>
              <a:t>s Raid on Harper</a:t>
            </a:r>
            <a:r>
              <a:rPr lang="en-US" altLang="en-US" sz="3300" smtClean="0">
                <a:latin typeface="Helvetica" charset="0"/>
                <a:ea typeface="ＭＳ Ｐゴシック" charset="-128"/>
              </a:rPr>
              <a:t>’</a:t>
            </a:r>
            <a:r>
              <a:rPr lang="en-US" sz="3300" smtClean="0">
                <a:latin typeface="Helvetica" charset="0"/>
                <a:ea typeface="ＭＳ Ｐゴシック" charset="-128"/>
              </a:rPr>
              <a:t>s Ferry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650875" y="2230438"/>
            <a:ext cx="81375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i="1">
                <a:latin typeface="Helvetica" charset="0"/>
              </a:rPr>
              <a:t>Brown planned a raid on a federal arsenal</a:t>
            </a:r>
          </a:p>
          <a:p>
            <a:pPr>
              <a:buFont typeface="Arial" pitchFamily="34" charset="0"/>
              <a:buChar char="•"/>
            </a:pPr>
            <a:r>
              <a:rPr lang="en-US" sz="3200" i="1">
                <a:latin typeface="Helvetica" charset="0"/>
              </a:rPr>
              <a:t>He wanted to distribute weapons to slaves</a:t>
            </a:r>
          </a:p>
          <a:p>
            <a:pPr>
              <a:buFont typeface="Arial" pitchFamily="34" charset="0"/>
              <a:buChar char="•"/>
            </a:pPr>
            <a:r>
              <a:rPr lang="en-US" sz="3200" i="1">
                <a:latin typeface="Helvetica" charset="0"/>
              </a:rPr>
              <a:t>Action failed.  Brown and his men were mostly captured or killed within 36 hours</a:t>
            </a:r>
          </a:p>
          <a:p>
            <a:pPr>
              <a:buFont typeface="Arial" pitchFamily="34" charset="0"/>
              <a:buChar char="•"/>
            </a:pPr>
            <a:r>
              <a:rPr lang="en-US" sz="3200" i="1">
                <a:latin typeface="Helvetica" charset="0"/>
              </a:rPr>
              <a:t>Brown was ultimately hanged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701675" y="273050"/>
            <a:ext cx="7658100" cy="56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000" smtClean="0">
                <a:latin typeface="Helvetica" charset="0"/>
                <a:ea typeface="ＭＳ Ｐゴシック" charset="-128"/>
              </a:rPr>
              <a:t>Abraham Lincoln called Brown a </a:t>
            </a:r>
            <a:r>
              <a:rPr lang="en-US" altLang="en-US" sz="3000" smtClean="0">
                <a:latin typeface="Helvetica" charset="0"/>
                <a:ea typeface="ＭＳ Ｐゴシック" charset="-128"/>
              </a:rPr>
              <a:t>“</a:t>
            </a:r>
            <a:r>
              <a:rPr lang="en-US" sz="3000" smtClean="0">
                <a:latin typeface="Helvetica" charset="0"/>
                <a:ea typeface="ＭＳ Ｐゴシック" charset="-128"/>
              </a:rPr>
              <a:t>misguided fanatic.</a:t>
            </a:r>
            <a:r>
              <a:rPr lang="en-US" altLang="en-US" sz="3000" smtClean="0">
                <a:latin typeface="Helvetica" charset="0"/>
                <a:ea typeface="ＭＳ Ｐゴシック" charset="-128"/>
              </a:rPr>
              <a:t>”</a:t>
            </a:r>
            <a:endParaRPr lang="en-US" sz="3000" smtClean="0">
              <a:latin typeface="Helvetica" charset="0"/>
              <a:ea typeface="ＭＳ Ｐゴシック" charset="-128"/>
            </a:endParaRPr>
          </a:p>
        </p:txBody>
      </p:sp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1181100" y="5464175"/>
            <a:ext cx="2501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Helvetica" charset="0"/>
              </a:rPr>
              <a:t>Abraham Lincoln</a:t>
            </a: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5086350" y="5464175"/>
            <a:ext cx="2628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Helvetica" charset="0"/>
              </a:rPr>
              <a:t>John Brown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47" y="1451253"/>
            <a:ext cx="3222653" cy="381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50" y="1451253"/>
            <a:ext cx="2604625" cy="377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Placeholder 3"/>
          <p:cNvSpPr txBox="1">
            <a:spLocks/>
          </p:cNvSpPr>
          <p:nvPr/>
        </p:nvSpPr>
        <p:spPr bwMode="auto">
          <a:xfrm>
            <a:off x="1046163" y="1833563"/>
            <a:ext cx="7183437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4000" b="1">
                <a:solidFill>
                  <a:schemeClr val="bg1"/>
                </a:solidFill>
                <a:latin typeface="Helvetica" charset="0"/>
              </a:rPr>
              <a:t>Central Historical Question:</a:t>
            </a:r>
          </a:p>
        </p:txBody>
      </p:sp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774700" y="2905125"/>
            <a:ext cx="77089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800" i="1">
                <a:solidFill>
                  <a:schemeClr val="bg1"/>
                </a:solidFill>
                <a:latin typeface="Helvetica" charset="0"/>
              </a:rPr>
              <a:t>Was John Brown a</a:t>
            </a:r>
            <a:br>
              <a:rPr lang="en-US" sz="3800" i="1">
                <a:solidFill>
                  <a:schemeClr val="bg1"/>
                </a:solidFill>
                <a:latin typeface="Helvetica" charset="0"/>
              </a:rPr>
            </a:br>
            <a:r>
              <a:rPr lang="en-US" altLang="en-US" sz="3800" i="1">
                <a:solidFill>
                  <a:schemeClr val="bg1"/>
                </a:solidFill>
                <a:latin typeface="Helvetica" charset="0"/>
              </a:rPr>
              <a:t>“</a:t>
            </a:r>
            <a:r>
              <a:rPr lang="en-US" sz="3800" i="1">
                <a:solidFill>
                  <a:schemeClr val="bg1"/>
                </a:solidFill>
                <a:latin typeface="Helvetica" charset="0"/>
              </a:rPr>
              <a:t>misguided fanatic</a:t>
            </a:r>
            <a:r>
              <a:rPr lang="en-US" altLang="en-US" sz="3800" i="1">
                <a:solidFill>
                  <a:schemeClr val="bg1"/>
                </a:solidFill>
                <a:latin typeface="Helvetica" charset="0"/>
              </a:rPr>
              <a:t>”</a:t>
            </a:r>
            <a:r>
              <a:rPr lang="en-US" sz="3800" i="1">
                <a:solidFill>
                  <a:schemeClr val="bg1"/>
                </a:solidFill>
                <a:latin typeface="Helvetica" charset="0"/>
              </a:rPr>
              <a:t>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 #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285</Words>
  <Application>Microsoft Macintosh PowerPoint</Application>
  <PresentationFormat>On-screen Show (4:3)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Calibri</vt:lpstr>
      <vt:lpstr>ＭＳ Ｐゴシック</vt:lpstr>
      <vt:lpstr>Arial</vt:lpstr>
      <vt:lpstr>Lucida Sans</vt:lpstr>
      <vt:lpstr>Times</vt:lpstr>
      <vt:lpstr>Helvetica</vt:lpstr>
      <vt:lpstr>Title Slide</vt:lpstr>
      <vt:lpstr>Basic Slide</vt:lpstr>
      <vt:lpstr>Transition Slide</vt:lpstr>
      <vt:lpstr>Transition Slide #2</vt:lpstr>
      <vt:lpstr>End Slide</vt:lpstr>
      <vt:lpstr>Slide 1</vt:lpstr>
      <vt:lpstr>Abolitionism</vt:lpstr>
      <vt:lpstr>Compromise of 1850</vt:lpstr>
      <vt:lpstr>Kansas-Nebraska Act of 1854</vt:lpstr>
      <vt:lpstr>Political Cartoon, 1856</vt:lpstr>
      <vt:lpstr>John Brown</vt:lpstr>
      <vt:lpstr>John Brown’s Raid on Harper’s Ferry</vt:lpstr>
      <vt:lpstr>Abraham Lincoln called Brown a “misguided fanatic.”</vt:lpstr>
      <vt:lpstr>Slide 9</vt:lpstr>
    </vt:vector>
  </TitlesOfParts>
  <Company>CRESST/CSE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 ucla</dc:creator>
  <cp:lastModifiedBy>kkfs-3-1</cp:lastModifiedBy>
  <cp:revision>99</cp:revision>
  <dcterms:created xsi:type="dcterms:W3CDTF">2012-10-30T17:53:49Z</dcterms:created>
  <dcterms:modified xsi:type="dcterms:W3CDTF">2015-03-09T22:45:38Z</dcterms:modified>
</cp:coreProperties>
</file>